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7" r:id="rId10"/>
    <p:sldId id="269" r:id="rId11"/>
    <p:sldId id="271" r:id="rId12"/>
    <p:sldId id="273" r:id="rId13"/>
    <p:sldId id="275" r:id="rId14"/>
    <p:sldId id="27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CCCA9-2D77-4A38-9100-016F15DCF347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6B1F3-9745-40AB-982E-FB15975D6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2E005-6BB5-44F7-8B74-3494B17CF7F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2E005-6BB5-44F7-8B74-3494B17CF7F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9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2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4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4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4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9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3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5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7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EC401-221B-42D3-A06D-69E11BD4D33D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754B-9135-4F32-AAC2-E6600EAD6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84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HYPOSPADIAS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Weru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37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clinical features cont.</a:t>
            </a:r>
            <a:endParaRPr lang="en-GB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GB" dirty="0" smtClean="0"/>
              <a:t>Sometimes the parents notice that during micturition, urine is coming from this ectopic opening and not the end of the penis, but quite commonly they do not.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94C8-2711-4890-AE63-79C1718787C4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06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clinical features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The prepuce has a horded appearance in hypospadias, because it is deficient ventrally where the urethra emerges.</a:t>
            </a:r>
          </a:p>
          <a:p>
            <a:pPr marL="914400" lvl="1" indent="-514350"/>
            <a:r>
              <a:rPr lang="en-GB" dirty="0" smtClean="0"/>
              <a:t>In all cases of hypospadias the prepuce is poorly developed.</a:t>
            </a:r>
          </a:p>
          <a:p>
            <a:pPr marL="914400" lvl="1" indent="-514350"/>
            <a:r>
              <a:rPr lang="en-GB" dirty="0" smtClean="0"/>
              <a:t>It is vital never to carry out circumcision in a child with any degree of hypospadias, as the preputial skin may be needed for corrective plastic surgery.</a:t>
            </a:r>
          </a:p>
          <a:p>
            <a:pPr marL="514350" indent="-514350"/>
            <a:endParaRPr lang="en-GB" dirty="0" smtClean="0"/>
          </a:p>
          <a:p>
            <a:pPr marL="514350" indent="-514350">
              <a:buFont typeface="+mj-lt"/>
              <a:buAutoNum type="arabicPeriod" startAt="4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AB-4118-448D-BEF2-6C1416B2CAC7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2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clinical features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GB" dirty="0" smtClean="0"/>
              <a:t>Chordee </a:t>
            </a:r>
            <a:r>
              <a:rPr lang="en-GB" dirty="0" smtClean="0"/>
              <a:t>is commonly associated with hypospadias.</a:t>
            </a:r>
          </a:p>
          <a:p>
            <a:pPr marL="914400" lvl="1" indent="-514350"/>
            <a:r>
              <a:rPr lang="en-GB" dirty="0" smtClean="0"/>
              <a:t>It is a descriptive term for a curved penis.</a:t>
            </a:r>
          </a:p>
          <a:p>
            <a:pPr marL="914400" lvl="1" indent="-514350"/>
            <a:r>
              <a:rPr lang="en-GB" dirty="0" smtClean="0"/>
              <a:t>The curvature is convex dorsally and is more pronounced the further the urethral meatus is away from the end of the organ.</a:t>
            </a:r>
          </a:p>
          <a:p>
            <a:pPr marL="914400" lvl="1" indent="-514350"/>
            <a:endParaRPr lang="en-GB" dirty="0" smtClean="0"/>
          </a:p>
          <a:p>
            <a:pPr marL="514350" indent="-514350"/>
            <a:endParaRPr lang="en-GB" dirty="0" smtClean="0"/>
          </a:p>
          <a:p>
            <a:pPr marL="514350" indent="-514350">
              <a:buFont typeface="+mj-lt"/>
              <a:buAutoNum type="arabicPeriod" startAt="4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ABAB-4118-448D-BEF2-6C1416B2CAC7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40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clinical features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/>
            <a:r>
              <a:rPr lang="en-GB" dirty="0" smtClean="0"/>
              <a:t>It is caused by the </a:t>
            </a:r>
            <a:r>
              <a:rPr lang="en-GB" dirty="0" smtClean="0"/>
              <a:t>corpus </a:t>
            </a:r>
            <a:r>
              <a:rPr lang="en-GB" dirty="0" smtClean="0"/>
              <a:t>spongiosum being shorter than the corpora cavernosa when the urethral opening fails to reach the end of the penis.</a:t>
            </a:r>
          </a:p>
          <a:p>
            <a:pPr marL="914400" lvl="1" indent="-514350"/>
            <a:r>
              <a:rPr lang="en-GB" dirty="0" smtClean="0"/>
              <a:t>It may be visible on erection</a:t>
            </a:r>
            <a:r>
              <a:rPr lang="en-GB" dirty="0" smtClean="0"/>
              <a:t>.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CF-66F8-4E57-826E-867959EC1D19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0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MANAGEMENT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Reconstructive </a:t>
            </a:r>
            <a:r>
              <a:rPr lang="en-GB" dirty="0" smtClean="0"/>
              <a:t>surgery.</a:t>
            </a:r>
          </a:p>
          <a:p>
            <a:r>
              <a:rPr lang="en-GB" dirty="0" smtClean="0"/>
              <a:t>All cases of hypospadias except glandular hypospadias need surgical reconstruction.</a:t>
            </a:r>
          </a:p>
          <a:p>
            <a:r>
              <a:rPr lang="en-GB" dirty="0" smtClean="0"/>
              <a:t>Glandular hypospadias usually needs no treatment unless grossly stenosed.</a:t>
            </a:r>
          </a:p>
          <a:p>
            <a:r>
              <a:rPr lang="en-GB" dirty="0" smtClean="0"/>
              <a:t>This stenosis is the only indication for </a:t>
            </a:r>
            <a:r>
              <a:rPr lang="en-GB" dirty="0" smtClean="0"/>
              <a:t>meatotomy</a:t>
            </a:r>
          </a:p>
          <a:p>
            <a:pPr marL="0" indent="0">
              <a:buNone/>
            </a:pPr>
            <a:r>
              <a:rPr lang="en-GB" dirty="0" smtClean="0"/>
              <a:t>NB: Circumcision is contraindicated if surgery is contemplated since preputial skin is utilized.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67E2-3227-460A-9DBF-0A064C66859B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33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It is a congenital abnormality of the penis in which he urethra opens on the ventral aspect of the penis any where from the perineum to the glans.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is associated with an abnormal prepuce that is deficient ventrally and so appears hooded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Proximal hypospadias is associated with a downward curvature of the penis on erection referred to as </a:t>
            </a:r>
            <a:r>
              <a:rPr lang="en-US" b="1" dirty="0" smtClean="0"/>
              <a:t>chordee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243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AETIOLOGY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It has a multifactorial mode of inheritance that is not sex linked.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GB" dirty="0" smtClean="0"/>
              <a:t>The incidence of hypospadias in subsequent offspring varies between 0-25%, depending on the severity of hypospadias in the index child and presence of hypospadias in other family members.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0508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TYPES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Glandular hypospadias</a:t>
            </a:r>
          </a:p>
          <a:p>
            <a:r>
              <a:rPr lang="en-GB" dirty="0" smtClean="0"/>
              <a:t> </a:t>
            </a:r>
            <a:r>
              <a:rPr lang="en-GB" dirty="0"/>
              <a:t>T</a:t>
            </a:r>
            <a:r>
              <a:rPr lang="en-GB" dirty="0" smtClean="0"/>
              <a:t>he external urethral meatus is usually situated at a point in the under surface of glans penis.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b="1" dirty="0" smtClean="0">
                <a:solidFill>
                  <a:srgbClr val="0070C0"/>
                </a:solidFill>
              </a:rPr>
              <a:t>Coronal hypospadias:</a:t>
            </a:r>
          </a:p>
          <a:p>
            <a:r>
              <a:rPr lang="en-GB" dirty="0" smtClean="0"/>
              <a:t> </a:t>
            </a:r>
            <a:r>
              <a:rPr lang="en-GB" dirty="0"/>
              <a:t>T</a:t>
            </a:r>
            <a:r>
              <a:rPr lang="en-GB" dirty="0" smtClean="0"/>
              <a:t>he external urethral meatus is usually situated at a point on the under surface of the coronal sulcus.</a:t>
            </a:r>
          </a:p>
          <a:p>
            <a:pPr marL="0" indent="0">
              <a:buNone/>
            </a:pP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35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6172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b="1" dirty="0" smtClean="0">
                <a:solidFill>
                  <a:srgbClr val="0070C0"/>
                </a:solidFill>
              </a:rPr>
              <a:t>Penile hypospadias:</a:t>
            </a:r>
          </a:p>
          <a:p>
            <a:r>
              <a:rPr lang="en-GB" dirty="0" smtClean="0"/>
              <a:t>The external urethral meatus is situated at a point on the under surface of the penile body.</a:t>
            </a:r>
          </a:p>
          <a:p>
            <a:pPr marL="514350" indent="-514350">
              <a:buFont typeface="+mj-lt"/>
              <a:buAutoNum type="arabicPeriod" startAt="4"/>
            </a:pPr>
            <a:endParaRPr lang="en-GB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GB" b="1" dirty="0" smtClean="0">
                <a:solidFill>
                  <a:srgbClr val="0070C0"/>
                </a:solidFill>
              </a:rPr>
              <a:t>Penoscrotal hypospadias:</a:t>
            </a:r>
          </a:p>
          <a:p>
            <a:r>
              <a:rPr lang="en-GB" dirty="0" smtClean="0"/>
              <a:t>the external urethral meatus is situated at a point on the under surface at the junction between scrotum and penile body.</a:t>
            </a:r>
          </a:p>
          <a:p>
            <a:pPr>
              <a:buFont typeface="Wingdings" pitchFamily="2" charset="2"/>
              <a:buChar char="v"/>
            </a:pPr>
            <a:r>
              <a:rPr lang="en-GB" b="1" dirty="0" smtClean="0"/>
              <a:t>Any patient found with this type of hypospadias must be thoroughly investigated to exclude hermaphroditism (intersex) as it is associated with the condition.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52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GB" b="1" dirty="0" smtClean="0">
                <a:solidFill>
                  <a:srgbClr val="0070C0"/>
                </a:solidFill>
              </a:rPr>
              <a:t>Perineal hypospadias:</a:t>
            </a:r>
          </a:p>
          <a:p>
            <a:r>
              <a:rPr lang="en-GB" dirty="0" smtClean="0"/>
              <a:t> </a:t>
            </a:r>
            <a:r>
              <a:rPr lang="en-GB" dirty="0"/>
              <a:t>E</a:t>
            </a:r>
            <a:r>
              <a:rPr lang="en-GB" dirty="0" smtClean="0"/>
              <a:t>xternal urethral meatus is situated in the perineum at a point between the posterior part of the scrotal division.</a:t>
            </a:r>
          </a:p>
          <a:p>
            <a:pPr marL="514350" indent="-514350"/>
            <a:endParaRPr lang="en-GB" dirty="0" smtClean="0"/>
          </a:p>
          <a:p>
            <a:pPr>
              <a:buFont typeface="Wingdings" pitchFamily="2" charset="2"/>
              <a:buChar char="q"/>
            </a:pPr>
            <a:r>
              <a:rPr lang="en-GB" b="1" dirty="0" smtClean="0"/>
              <a:t>50% of hypospadias are either glandular or coronal, 30% are penile and the rest are </a:t>
            </a:r>
            <a:r>
              <a:rPr lang="en-GB" b="1" dirty="0" smtClean="0"/>
              <a:t>Penoscrotal </a:t>
            </a:r>
            <a:r>
              <a:rPr lang="en-GB" b="1" dirty="0" smtClean="0"/>
              <a:t>or perineal.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415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ASSOCIATED FINDINGS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839200" cy="6019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solidFill>
                  <a:srgbClr val="0070C0"/>
                </a:solidFill>
              </a:rPr>
              <a:t>Undescended </a:t>
            </a:r>
            <a:r>
              <a:rPr lang="en-GB" b="1" dirty="0" smtClean="0">
                <a:solidFill>
                  <a:srgbClr val="0070C0"/>
                </a:solidFill>
              </a:rPr>
              <a:t>testis:  </a:t>
            </a:r>
          </a:p>
          <a:p>
            <a:pPr>
              <a:buFont typeface="Wingdings" pitchFamily="2" charset="2"/>
              <a:buChar char="§"/>
            </a:pPr>
            <a:r>
              <a:rPr lang="en-GB" dirty="0"/>
              <a:t>F</a:t>
            </a:r>
            <a:r>
              <a:rPr lang="en-GB" dirty="0" smtClean="0"/>
              <a:t>ound </a:t>
            </a:r>
            <a:r>
              <a:rPr lang="en-GB" dirty="0" smtClean="0"/>
              <a:t>in approximately 10% of all patients with hypospadias, but this incidence increases to 30% in patients with a penoscrotal or perineal opening.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2. </a:t>
            </a:r>
            <a:r>
              <a:rPr lang="en-GB" b="1" dirty="0" smtClean="0">
                <a:solidFill>
                  <a:srgbClr val="0070C0"/>
                </a:solidFill>
              </a:rPr>
              <a:t>An </a:t>
            </a:r>
            <a:r>
              <a:rPr lang="en-GB" b="1" dirty="0" smtClean="0">
                <a:solidFill>
                  <a:srgbClr val="0070C0"/>
                </a:solidFill>
              </a:rPr>
              <a:t>intersex </a:t>
            </a:r>
            <a:r>
              <a:rPr lang="en-GB" b="1" dirty="0" smtClean="0">
                <a:solidFill>
                  <a:srgbClr val="0070C0"/>
                </a:solidFill>
              </a:rPr>
              <a:t>state</a:t>
            </a:r>
          </a:p>
          <a:p>
            <a:pPr>
              <a:buFont typeface="Wingdings" pitchFamily="2" charset="2"/>
              <a:buChar char="§"/>
            </a:pPr>
            <a:r>
              <a:rPr lang="en-GB" dirty="0"/>
              <a:t>F</a:t>
            </a:r>
            <a:r>
              <a:rPr lang="en-GB" dirty="0" smtClean="0"/>
              <a:t>ound </a:t>
            </a:r>
            <a:r>
              <a:rPr lang="en-GB" dirty="0" smtClean="0"/>
              <a:t>in approximately ⅓ of patients with hypospadias and undescended testis</a:t>
            </a:r>
            <a:r>
              <a:rPr lang="en-GB" dirty="0" smtClean="0"/>
              <a:t>.</a:t>
            </a:r>
            <a:endParaRPr lang="en-GB" dirty="0" smtClean="0"/>
          </a:p>
          <a:p>
            <a:pPr marL="857250" lvl="1" indent="-457200">
              <a:buFont typeface="Arial" pitchFamily="34" charset="0"/>
              <a:buChar char="•"/>
            </a:pPr>
            <a:r>
              <a:rPr lang="en-GB" b="1" dirty="0" smtClean="0"/>
              <a:t>Such patients need careful evaluation.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GB" b="1" dirty="0" smtClean="0"/>
              <a:t>Karyotyping should be performed to be certain that these persons are not females with </a:t>
            </a:r>
            <a:r>
              <a:rPr lang="en-GB" b="1" dirty="0" err="1" smtClean="0"/>
              <a:t>virilized</a:t>
            </a:r>
            <a:r>
              <a:rPr lang="en-GB" b="1" dirty="0" smtClean="0"/>
              <a:t> genitalia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BE2-D037-478C-8531-8F7080CFFBB9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93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associated findings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GB" b="1" dirty="0" smtClean="0">
                <a:solidFill>
                  <a:srgbClr val="0070C0"/>
                </a:solidFill>
              </a:rPr>
              <a:t>Inguinal hernia and other urinary tract abnormalities </a:t>
            </a:r>
            <a:endParaRPr lang="en-GB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GB" dirty="0"/>
              <a:t>M</a:t>
            </a:r>
            <a:r>
              <a:rPr lang="en-GB" dirty="0" smtClean="0"/>
              <a:t>ay </a:t>
            </a:r>
            <a:r>
              <a:rPr lang="en-GB" dirty="0" smtClean="0"/>
              <a:t>be associated in rare cases.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123-1C80-4DF5-955A-BBF58D6461F1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01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CLINICAL FEATURES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Glandular hypospadias is easy to miss because it causes no symptoms and there is a deceptive vertical slit at the normal site of the urethral opening.</a:t>
            </a:r>
          </a:p>
          <a:p>
            <a:pPr marL="914400" lvl="1" indent="-514350"/>
            <a:r>
              <a:rPr lang="en-GB" dirty="0" smtClean="0"/>
              <a:t>The actual meatus may be quite small and a common site is in the coronal sulcus.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0A1E-F2B5-4840-84CB-24A7B95AAE64}" type="datetime1">
              <a:rPr lang="en-US" smtClean="0"/>
              <a:pPr/>
              <a:t>2/9/2019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914D-37F0-4469-A10B-F7185383550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46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653</Words>
  <Application>Microsoft Office PowerPoint</Application>
  <PresentationFormat>On-screen Show (4:3)</PresentationFormat>
  <Paragraphs>77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HYPOSPADIAS</vt:lpstr>
      <vt:lpstr>DEFINITION</vt:lpstr>
      <vt:lpstr>AETIOLOGY</vt:lpstr>
      <vt:lpstr>TYPES</vt:lpstr>
      <vt:lpstr>Cont’d</vt:lpstr>
      <vt:lpstr>Cont’d</vt:lpstr>
      <vt:lpstr>ASSOCIATED FINDINGS</vt:lpstr>
      <vt:lpstr>associated findings cont.</vt:lpstr>
      <vt:lpstr>CLINICAL FEATURES</vt:lpstr>
      <vt:lpstr>clinical features cont.</vt:lpstr>
      <vt:lpstr>clinical features cont.</vt:lpstr>
      <vt:lpstr>clinical features cont.</vt:lpstr>
      <vt:lpstr>clinical features cont.</vt:lpstr>
      <vt:lpstr>MANAGEMENT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HYPOSPADIAS</dc:title>
  <dc:creator>doctor</dc:creator>
  <cp:lastModifiedBy>doctor</cp:lastModifiedBy>
  <cp:revision>9</cp:revision>
  <dcterms:created xsi:type="dcterms:W3CDTF">2019-01-24T05:31:40Z</dcterms:created>
  <dcterms:modified xsi:type="dcterms:W3CDTF">2019-02-09T09:28:31Z</dcterms:modified>
</cp:coreProperties>
</file>